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</p:sldIdLst>
  <p:sldSz cx="9144000" cy="6858000" type="screen4x3"/>
  <p:notesSz cx="7010400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FBB"/>
    <a:srgbClr val="4E9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9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80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4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668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00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1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42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79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78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11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66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6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76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2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C9D9-D9F6-4A74-AC60-8CBD98834792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72CB-F389-4D95-B9D6-F0CE02B18E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0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taforma Educativa – PinnacLe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50267"/>
            <a:ext cx="389320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5627540" y="5963586"/>
            <a:ext cx="310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5">
                    <a:lumMod val="50000"/>
                  </a:schemeClr>
                </a:solidFill>
              </a:rPr>
              <a:t> Lic. Administración.</a:t>
            </a:r>
            <a:endParaRPr lang="es-MX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8028" y="5354009"/>
            <a:ext cx="310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5">
                    <a:lumMod val="50000"/>
                  </a:schemeClr>
                </a:solidFill>
              </a:rPr>
              <a:t>Matricula: IEDLEA20</a:t>
            </a:r>
            <a:endParaRPr lang="es-MX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8028" y="6183312"/>
            <a:ext cx="310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5">
                    <a:lumMod val="50000"/>
                  </a:schemeClr>
                </a:solidFill>
              </a:rPr>
              <a:t>Asesor: Tania Salazar.</a:t>
            </a:r>
            <a:endParaRPr lang="es-MX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75468" y="5578532"/>
            <a:ext cx="310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5">
                    <a:lumMod val="50000"/>
                  </a:schemeClr>
                </a:solidFill>
              </a:rPr>
              <a:t>Alumno: Rey </a:t>
            </a:r>
            <a:r>
              <a:rPr lang="es-MX" sz="1400" b="1" dirty="0" err="1" smtClean="0">
                <a:solidFill>
                  <a:schemeClr val="accent5">
                    <a:lumMod val="50000"/>
                  </a:schemeClr>
                </a:solidFill>
              </a:rPr>
              <a:t>Josue</a:t>
            </a:r>
            <a:r>
              <a:rPr lang="es-MX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MX" sz="1400" b="1" dirty="0" err="1" smtClean="0">
                <a:solidFill>
                  <a:schemeClr val="accent5">
                    <a:lumMod val="50000"/>
                  </a:schemeClr>
                </a:solidFill>
              </a:rPr>
              <a:t>Palomarez</a:t>
            </a:r>
            <a:r>
              <a:rPr lang="es-MX" sz="1400" b="1" dirty="0" smtClean="0">
                <a:solidFill>
                  <a:schemeClr val="accent5">
                    <a:lumMod val="50000"/>
                  </a:schemeClr>
                </a:solidFill>
              </a:rPr>
              <a:t> Herrera.</a:t>
            </a:r>
            <a:endParaRPr lang="es-MX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12578" y="3573016"/>
            <a:ext cx="2940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Mat </a:t>
            </a:r>
            <a:r>
              <a:rPr lang="es-MX" sz="1200" dirty="0" smtClean="0"/>
              <a:t>14_Admon_Actividad </a:t>
            </a:r>
            <a:r>
              <a:rPr lang="es-MX" sz="1200" dirty="0"/>
              <a:t>de </a:t>
            </a:r>
            <a:r>
              <a:rPr lang="es-MX" sz="1200" dirty="0" smtClean="0"/>
              <a:t>Aprendizaje </a:t>
            </a:r>
            <a:r>
              <a:rPr lang="es-MX" sz="1200" dirty="0"/>
              <a:t>1</a:t>
            </a:r>
            <a:r>
              <a:rPr lang="es-MX" sz="1200" dirty="0" smtClean="0"/>
              <a:t>.</a:t>
            </a:r>
            <a:endParaRPr lang="es-MX" sz="1200" b="1" dirty="0"/>
          </a:p>
          <a:p>
            <a:endParaRPr lang="es-MX" sz="1200" dirty="0"/>
          </a:p>
        </p:txBody>
      </p:sp>
      <p:sp>
        <p:nvSpPr>
          <p:cNvPr id="2" name="1 Rectángulo"/>
          <p:cNvSpPr/>
          <p:nvPr/>
        </p:nvSpPr>
        <p:spPr>
          <a:xfrm>
            <a:off x="416217" y="3316055"/>
            <a:ext cx="8333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MAPA CONCEPTUAL MARKETING DIGITAL</a:t>
            </a:r>
            <a:endParaRPr lang="es-MX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CuadroTexto"/>
          <p:cNvSpPr txBox="1"/>
          <p:nvPr/>
        </p:nvSpPr>
        <p:spPr>
          <a:xfrm>
            <a:off x="323528" y="332656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MARKETING 1.0</a:t>
            </a:r>
          </a:p>
          <a:p>
            <a:pPr algn="just"/>
            <a:r>
              <a:rPr lang="es-MX" sz="1100" dirty="0" smtClean="0"/>
              <a:t>Centrado en el producto necesidades físicas valor económico medios tradicionales unidireccional.</a:t>
            </a:r>
            <a:endParaRPr lang="es-MX" sz="11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46950" y="1783011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MARKETING 2.0</a:t>
            </a:r>
          </a:p>
          <a:p>
            <a:pPr algn="just"/>
            <a:r>
              <a:rPr lang="es-MX" sz="1100" dirty="0" smtClean="0"/>
              <a:t>Centrado en el consumidor inteligente valor a la persona medios tradicionales y digitales bidireccional.</a:t>
            </a:r>
            <a:endParaRPr lang="es-MX" sz="11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323528" y="323067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MARKETING 3.0</a:t>
            </a:r>
          </a:p>
          <a:p>
            <a:pPr algn="just"/>
            <a:r>
              <a:rPr lang="es-MX" sz="1100" dirty="0" smtClean="0"/>
              <a:t>Centrado </a:t>
            </a:r>
            <a:r>
              <a:rPr lang="es-MX" sz="1100" dirty="0" err="1" smtClean="0"/>
              <a:t>enlos</a:t>
            </a:r>
            <a:r>
              <a:rPr lang="es-MX" sz="1100" dirty="0" smtClean="0"/>
              <a:t> valores crear un mundo mejor ser humano integral valor al medios interactivos multidireccional.</a:t>
            </a:r>
            <a:endParaRPr lang="es-MX" sz="11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01172" y="4631205"/>
            <a:ext cx="12961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MARKETING 4.0</a:t>
            </a:r>
          </a:p>
          <a:p>
            <a:pPr algn="just"/>
            <a:r>
              <a:rPr lang="es-MX" sz="1050" dirty="0" smtClean="0"/>
              <a:t>Propósito social colaboración marca-sociedad humanización de la marca valor necesidades emocionales </a:t>
            </a:r>
            <a:r>
              <a:rPr lang="es-MX" sz="1050" dirty="0" err="1" smtClean="0"/>
              <a:t>big</a:t>
            </a:r>
            <a:r>
              <a:rPr lang="es-MX" sz="1050" dirty="0" smtClean="0"/>
              <a:t> date </a:t>
            </a:r>
            <a:r>
              <a:rPr lang="es-MX" sz="1050" dirty="0" err="1" smtClean="0"/>
              <a:t>hiperconectividad</a:t>
            </a:r>
            <a:r>
              <a:rPr lang="es-MX" sz="1050" dirty="0" smtClean="0"/>
              <a:t> </a:t>
            </a:r>
            <a:r>
              <a:rPr lang="es-MX" sz="1050" dirty="0" err="1" smtClean="0"/>
              <a:t>omnicanal</a:t>
            </a:r>
            <a:r>
              <a:rPr lang="es-MX" sz="1050" dirty="0" smtClean="0"/>
              <a:t>, omnidireccional</a:t>
            </a:r>
            <a:endParaRPr lang="es-MX" sz="1050" dirty="0"/>
          </a:p>
        </p:txBody>
      </p:sp>
      <p:sp>
        <p:nvSpPr>
          <p:cNvPr id="38" name="37 Rectángulo"/>
          <p:cNvSpPr/>
          <p:nvPr/>
        </p:nvSpPr>
        <p:spPr>
          <a:xfrm>
            <a:off x="301172" y="332656"/>
            <a:ext cx="1341922" cy="145035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Rectángulo"/>
          <p:cNvSpPr/>
          <p:nvPr/>
        </p:nvSpPr>
        <p:spPr>
          <a:xfrm>
            <a:off x="307893" y="1783011"/>
            <a:ext cx="1341922" cy="145035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Rectángulo"/>
          <p:cNvSpPr/>
          <p:nvPr/>
        </p:nvSpPr>
        <p:spPr>
          <a:xfrm>
            <a:off x="307893" y="3228775"/>
            <a:ext cx="1341922" cy="145035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Rectángulo"/>
          <p:cNvSpPr/>
          <p:nvPr/>
        </p:nvSpPr>
        <p:spPr>
          <a:xfrm>
            <a:off x="307893" y="4677228"/>
            <a:ext cx="1341922" cy="192012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CuadroTexto"/>
          <p:cNvSpPr txBox="1"/>
          <p:nvPr/>
        </p:nvSpPr>
        <p:spPr>
          <a:xfrm>
            <a:off x="3827108" y="686599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MARKETING DIGITAL</a:t>
            </a:r>
            <a:endParaRPr lang="es-MX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3923928" y="2292671"/>
            <a:ext cx="1944216" cy="18722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MARKETING</a:t>
            </a:r>
          </a:p>
          <a:p>
            <a:pPr algn="ctr"/>
            <a:r>
              <a:rPr lang="es-MX" b="1" dirty="0" smtClean="0"/>
              <a:t>DIGITAL</a:t>
            </a:r>
            <a:endParaRPr lang="es-MX" b="1" dirty="0"/>
          </a:p>
        </p:txBody>
      </p:sp>
      <p:sp>
        <p:nvSpPr>
          <p:cNvPr id="44" name="43 Flecha a la derecha con bandas"/>
          <p:cNvSpPr/>
          <p:nvPr/>
        </p:nvSpPr>
        <p:spPr>
          <a:xfrm rot="19601719">
            <a:off x="5633585" y="1687374"/>
            <a:ext cx="1883953" cy="864096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 QUE ES?</a:t>
            </a:r>
            <a:endParaRPr lang="es-MX" dirty="0"/>
          </a:p>
        </p:txBody>
      </p:sp>
      <p:sp>
        <p:nvSpPr>
          <p:cNvPr id="45" name="44 Flecha a la derecha con bandas"/>
          <p:cNvSpPr/>
          <p:nvPr/>
        </p:nvSpPr>
        <p:spPr>
          <a:xfrm rot="13595587" flipV="1">
            <a:off x="2890766" y="1488829"/>
            <a:ext cx="1527791" cy="959475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HERRAMIENTAS</a:t>
            </a:r>
            <a:endParaRPr lang="es-MX" sz="1100" dirty="0"/>
          </a:p>
        </p:txBody>
      </p:sp>
      <p:sp>
        <p:nvSpPr>
          <p:cNvPr id="46" name="45 Flecha a la derecha con bandas"/>
          <p:cNvSpPr/>
          <p:nvPr/>
        </p:nvSpPr>
        <p:spPr>
          <a:xfrm rot="2370769">
            <a:off x="5375755" y="4206628"/>
            <a:ext cx="1673525" cy="864096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ENTORNO</a:t>
            </a:r>
            <a:endParaRPr lang="es-MX" dirty="0"/>
          </a:p>
        </p:txBody>
      </p:sp>
      <p:sp>
        <p:nvSpPr>
          <p:cNvPr id="47" name="46 Flecha a la derecha con bandas"/>
          <p:cNvSpPr/>
          <p:nvPr/>
        </p:nvSpPr>
        <p:spPr>
          <a:xfrm rot="10800000" flipV="1">
            <a:off x="1813926" y="3008140"/>
            <a:ext cx="2060082" cy="838476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EVOLUCION</a:t>
            </a:r>
            <a:endParaRPr lang="es-MX" dirty="0"/>
          </a:p>
        </p:txBody>
      </p:sp>
      <p:sp>
        <p:nvSpPr>
          <p:cNvPr id="48" name="47 Flecha a la derecha con bandas"/>
          <p:cNvSpPr/>
          <p:nvPr/>
        </p:nvSpPr>
        <p:spPr>
          <a:xfrm rot="7709458" flipV="1">
            <a:off x="2829015" y="4448584"/>
            <a:ext cx="1865308" cy="678101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VENTAJAS</a:t>
            </a:r>
            <a:endParaRPr lang="es-MX" dirty="0"/>
          </a:p>
        </p:txBody>
      </p:sp>
      <p:sp>
        <p:nvSpPr>
          <p:cNvPr id="49" name="48 CuadroTexto"/>
          <p:cNvSpPr txBox="1"/>
          <p:nvPr/>
        </p:nvSpPr>
        <p:spPr>
          <a:xfrm>
            <a:off x="1813925" y="401905"/>
            <a:ext cx="12961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SEO.</a:t>
            </a:r>
          </a:p>
          <a:p>
            <a:r>
              <a:rPr lang="es-MX" sz="1100" b="1" dirty="0" smtClean="0"/>
              <a:t>SEM.</a:t>
            </a:r>
          </a:p>
          <a:p>
            <a:r>
              <a:rPr lang="es-MX" sz="1100" b="1" dirty="0" smtClean="0"/>
              <a:t>INBOUND MKT.</a:t>
            </a:r>
          </a:p>
          <a:p>
            <a:r>
              <a:rPr lang="es-MX" sz="1100" b="1" dirty="0" smtClean="0"/>
              <a:t>RETARGETING.</a:t>
            </a:r>
          </a:p>
          <a:p>
            <a:r>
              <a:rPr lang="es-MX" sz="1100" b="1" dirty="0" smtClean="0"/>
              <a:t>ANALITICA WEB.</a:t>
            </a:r>
            <a:endParaRPr lang="es-MX" sz="1100" dirty="0"/>
          </a:p>
        </p:txBody>
      </p:sp>
      <p:sp>
        <p:nvSpPr>
          <p:cNvPr id="50" name="49 Rectángulo"/>
          <p:cNvSpPr/>
          <p:nvPr/>
        </p:nvSpPr>
        <p:spPr>
          <a:xfrm>
            <a:off x="1763688" y="323351"/>
            <a:ext cx="1296144" cy="117188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CuadroTexto"/>
          <p:cNvSpPr txBox="1"/>
          <p:nvPr/>
        </p:nvSpPr>
        <p:spPr>
          <a:xfrm>
            <a:off x="1955021" y="5634344"/>
            <a:ext cx="1457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GLOBAL.</a:t>
            </a:r>
          </a:p>
          <a:p>
            <a:r>
              <a:rPr lang="es-MX" sz="1100" b="1" dirty="0" smtClean="0"/>
              <a:t>INTERACTIVO.</a:t>
            </a:r>
          </a:p>
          <a:p>
            <a:r>
              <a:rPr lang="es-MX" sz="1100" b="1" dirty="0" smtClean="0"/>
              <a:t>MEDIBLE.</a:t>
            </a:r>
          </a:p>
          <a:p>
            <a:r>
              <a:rPr lang="es-MX" sz="1100" b="1" dirty="0" smtClean="0"/>
              <a:t>HIPERSEGMENTABLE.</a:t>
            </a:r>
            <a:endParaRPr lang="es-MX" sz="1100" dirty="0"/>
          </a:p>
        </p:txBody>
      </p:sp>
      <p:sp>
        <p:nvSpPr>
          <p:cNvPr id="52" name="51 Rectángulo"/>
          <p:cNvSpPr/>
          <p:nvPr/>
        </p:nvSpPr>
        <p:spPr>
          <a:xfrm>
            <a:off x="1929186" y="5533732"/>
            <a:ext cx="1508687" cy="97066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52 CuadroTexto"/>
          <p:cNvSpPr txBox="1"/>
          <p:nvPr/>
        </p:nvSpPr>
        <p:spPr>
          <a:xfrm>
            <a:off x="7003416" y="4971541"/>
            <a:ext cx="1457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MEDIOS</a:t>
            </a:r>
          </a:p>
          <a:p>
            <a:r>
              <a:rPr lang="es-MX" sz="1100" dirty="0" smtClean="0"/>
              <a:t>Tecnológicos como el internet, móvil, Tablet.</a:t>
            </a:r>
          </a:p>
          <a:p>
            <a:endParaRPr lang="es-MX" sz="1100" dirty="0"/>
          </a:p>
          <a:p>
            <a:r>
              <a:rPr lang="es-MX" sz="1100" b="1" dirty="0" smtClean="0"/>
              <a:t>CRECIMIENTO</a:t>
            </a:r>
          </a:p>
          <a:p>
            <a:r>
              <a:rPr lang="es-MX" sz="1100" dirty="0" smtClean="0"/>
              <a:t>Radical gracias a los avances tecnológicos.</a:t>
            </a:r>
            <a:endParaRPr lang="es-MX" sz="1100" dirty="0"/>
          </a:p>
        </p:txBody>
      </p:sp>
      <p:sp>
        <p:nvSpPr>
          <p:cNvPr id="54" name="53 Rectángulo"/>
          <p:cNvSpPr/>
          <p:nvPr/>
        </p:nvSpPr>
        <p:spPr>
          <a:xfrm>
            <a:off x="6939836" y="4850043"/>
            <a:ext cx="1584176" cy="165435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CuadroTexto"/>
          <p:cNvSpPr txBox="1"/>
          <p:nvPr/>
        </p:nvSpPr>
        <p:spPr>
          <a:xfrm>
            <a:off x="7452320" y="614578"/>
            <a:ext cx="12961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DEFINICION</a:t>
            </a:r>
          </a:p>
          <a:p>
            <a:r>
              <a:rPr lang="es-MX" sz="1100" dirty="0" smtClean="0"/>
              <a:t>Es una subdivisión de marketing que ha ganado tanto peso que se ha convertido en el modelo preferido por excelencia.</a:t>
            </a:r>
          </a:p>
          <a:p>
            <a:endParaRPr lang="es-MX" sz="1100" dirty="0"/>
          </a:p>
          <a:p>
            <a:r>
              <a:rPr lang="es-MX" sz="1100" dirty="0" smtClean="0"/>
              <a:t>También  conocido como marketing online o mercadeo en línea.</a:t>
            </a:r>
            <a:endParaRPr lang="es-MX" sz="1100" dirty="0"/>
          </a:p>
        </p:txBody>
      </p:sp>
      <p:sp>
        <p:nvSpPr>
          <p:cNvPr id="56" name="55 Rectángulo"/>
          <p:cNvSpPr/>
          <p:nvPr/>
        </p:nvSpPr>
        <p:spPr>
          <a:xfrm>
            <a:off x="7452320" y="553549"/>
            <a:ext cx="1296144" cy="244419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44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683568" y="937182"/>
            <a:ext cx="1174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accent5">
                    <a:lumMod val="50000"/>
                  </a:schemeClr>
                </a:solidFill>
              </a:rPr>
              <a:t>CONCLUSIÓN</a:t>
            </a:r>
            <a:endParaRPr lang="es-MX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268760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E</a:t>
            </a:r>
            <a:r>
              <a:rPr lang="es-MX" sz="1200" dirty="0" smtClean="0"/>
              <a:t>l </a:t>
            </a:r>
            <a:r>
              <a:rPr lang="es-MX" sz="1200" dirty="0"/>
              <a:t>marketing digital es fundamental para el éxito de cualquier empresa en la actualidad, ya que permite alcanzar a un público más amplio, generar leads y aumentar las ventas. La clave está en desarrollar estrategias bien definidas, adaptarse a las nuevas tecnologías y medir constantemente los resultados para optimizar las campañas.</a:t>
            </a:r>
            <a:r>
              <a:rPr lang="es-MX" dirty="0"/>
              <a:t> </a:t>
            </a:r>
            <a:endParaRPr lang="es-MX" dirty="0"/>
          </a:p>
        </p:txBody>
      </p:sp>
      <p:sp>
        <p:nvSpPr>
          <p:cNvPr id="10" name="AutoShape 2" descr="Conclusión: no es magia, es Marketing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22497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209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80397</TotalTime>
  <Words>213</Words>
  <Application>Microsoft Office PowerPoint</Application>
  <PresentationFormat>Presentación en pantalla (4:3)</PresentationFormat>
  <Paragraphs>42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FINANZAS</dc:creator>
  <cp:lastModifiedBy>FINANZAS</cp:lastModifiedBy>
  <cp:revision>231</cp:revision>
  <cp:lastPrinted>2025-02-08T22:51:04Z</cp:lastPrinted>
  <dcterms:created xsi:type="dcterms:W3CDTF">2024-12-12T03:22:28Z</dcterms:created>
  <dcterms:modified xsi:type="dcterms:W3CDTF">2025-08-22T03:03:22Z</dcterms:modified>
</cp:coreProperties>
</file>